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226" r:id="rId2"/>
    <p:sldId id="2395" r:id="rId3"/>
    <p:sldId id="2526" r:id="rId4"/>
    <p:sldId id="2525" r:id="rId5"/>
    <p:sldId id="2541" r:id="rId6"/>
    <p:sldId id="2527" r:id="rId7"/>
    <p:sldId id="2542" r:id="rId8"/>
    <p:sldId id="2544" r:id="rId9"/>
    <p:sldId id="2534" r:id="rId10"/>
    <p:sldId id="2537" r:id="rId11"/>
    <p:sldId id="2545" r:id="rId12"/>
    <p:sldId id="2546" r:id="rId13"/>
    <p:sldId id="2547" r:id="rId14"/>
    <p:sldId id="2548" r:id="rId15"/>
    <p:sldId id="2549" r:id="rId16"/>
    <p:sldId id="2550" r:id="rId17"/>
    <p:sldId id="2539" r:id="rId18"/>
    <p:sldId id="2551" r:id="rId19"/>
    <p:sldId id="2543" r:id="rId20"/>
    <p:sldId id="2538" r:id="rId21"/>
    <p:sldId id="2540" r:id="rId22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6F6F2"/>
    <a:srgbClr val="4BD7C8"/>
    <a:srgbClr val="29B9A8"/>
    <a:srgbClr val="FF0000"/>
    <a:srgbClr val="F4F4F4"/>
    <a:srgbClr val="F2F4F8"/>
    <a:srgbClr val="E4E9F0"/>
    <a:srgbClr val="CBD6E3"/>
    <a:srgbClr val="E7F9FF"/>
    <a:srgbClr val="D5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009" autoAdjust="0"/>
  </p:normalViewPr>
  <p:slideViewPr>
    <p:cSldViewPr snapToObjects="1">
      <p:cViewPr>
        <p:scale>
          <a:sx n="50" d="100"/>
          <a:sy n="50" d="100"/>
        </p:scale>
        <p:origin x="300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9/2/2019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0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s notes 1">
            <a:extLst>
              <a:ext uri="{FF2B5EF4-FFF2-40B4-BE49-F238E27FC236}">
                <a16:creationId xmlns:a16="http://schemas.microsoft.com/office/drawing/2014/main" id="{92427038-F5B5-4239-A5C5-DEAEEC0B6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Ce qui a été réalisé : </a:t>
            </a:r>
          </a:p>
          <a:p>
            <a:r>
              <a:rPr lang="fr-CH" dirty="0"/>
              <a:t>Pas de panique, tout passer en revue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s notes 1">
            <a:extLst>
              <a:ext uri="{FF2B5EF4-FFF2-40B4-BE49-F238E27FC236}">
                <a16:creationId xmlns:a16="http://schemas.microsoft.com/office/drawing/2014/main" id="{92427038-F5B5-4239-A5C5-DEAEEC0B6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Ce qui a été réalisé : </a:t>
            </a:r>
          </a:p>
          <a:p>
            <a:r>
              <a:rPr lang="fr-CH" dirty="0"/>
              <a:t>Pas de panique, tout passer en revue </a:t>
            </a:r>
          </a:p>
        </p:txBody>
      </p:sp>
    </p:spTree>
    <p:extLst>
      <p:ext uri="{BB962C8B-B14F-4D97-AF65-F5344CB8AC3E}">
        <p14:creationId xmlns:p14="http://schemas.microsoft.com/office/powerpoint/2010/main" val="2240437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s notes 1">
            <a:extLst>
              <a:ext uri="{FF2B5EF4-FFF2-40B4-BE49-F238E27FC236}">
                <a16:creationId xmlns:a16="http://schemas.microsoft.com/office/drawing/2014/main" id="{92427038-F5B5-4239-A5C5-DEAEEC0B6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Ce qui a été réalisé : </a:t>
            </a:r>
          </a:p>
          <a:p>
            <a:r>
              <a:rPr lang="fr-CH" dirty="0"/>
              <a:t>Pas de panique, tout passer en revue </a:t>
            </a:r>
          </a:p>
        </p:txBody>
      </p:sp>
    </p:spTree>
    <p:extLst>
      <p:ext uri="{BB962C8B-B14F-4D97-AF65-F5344CB8AC3E}">
        <p14:creationId xmlns:p14="http://schemas.microsoft.com/office/powerpoint/2010/main" val="3014721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s notes 1">
            <a:extLst>
              <a:ext uri="{FF2B5EF4-FFF2-40B4-BE49-F238E27FC236}">
                <a16:creationId xmlns:a16="http://schemas.microsoft.com/office/drawing/2014/main" id="{92427038-F5B5-4239-A5C5-DEAEEC0B6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Ce qui a été réalisé : </a:t>
            </a:r>
          </a:p>
          <a:p>
            <a:r>
              <a:rPr lang="fr-CH" dirty="0"/>
              <a:t>Pas de panique, tout passer en revue </a:t>
            </a:r>
          </a:p>
        </p:txBody>
      </p:sp>
    </p:spTree>
    <p:extLst>
      <p:ext uri="{BB962C8B-B14F-4D97-AF65-F5344CB8AC3E}">
        <p14:creationId xmlns:p14="http://schemas.microsoft.com/office/powerpoint/2010/main" val="618560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s notes 1">
            <a:extLst>
              <a:ext uri="{FF2B5EF4-FFF2-40B4-BE49-F238E27FC236}">
                <a16:creationId xmlns:a16="http://schemas.microsoft.com/office/drawing/2014/main" id="{92427038-F5B5-4239-A5C5-DEAEEC0B6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Ce qui a été réalisé : </a:t>
            </a:r>
          </a:p>
          <a:p>
            <a:r>
              <a:rPr lang="fr-CH" dirty="0"/>
              <a:t>Pas de panique, tout passer en revue </a:t>
            </a:r>
          </a:p>
        </p:txBody>
      </p:sp>
    </p:spTree>
    <p:extLst>
      <p:ext uri="{BB962C8B-B14F-4D97-AF65-F5344CB8AC3E}">
        <p14:creationId xmlns:p14="http://schemas.microsoft.com/office/powerpoint/2010/main" val="299095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s notes 1">
            <a:extLst>
              <a:ext uri="{FF2B5EF4-FFF2-40B4-BE49-F238E27FC236}">
                <a16:creationId xmlns:a16="http://schemas.microsoft.com/office/drawing/2014/main" id="{92427038-F5B5-4239-A5C5-DEAEEC0B6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Ce qui a été réalisé : </a:t>
            </a:r>
          </a:p>
          <a:p>
            <a:r>
              <a:rPr lang="fr-CH" dirty="0"/>
              <a:t>Pas de panique, tout passer en revue </a:t>
            </a:r>
          </a:p>
        </p:txBody>
      </p:sp>
    </p:spTree>
    <p:extLst>
      <p:ext uri="{BB962C8B-B14F-4D97-AF65-F5344CB8AC3E}">
        <p14:creationId xmlns:p14="http://schemas.microsoft.com/office/powerpoint/2010/main" val="2489508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s notes 1">
            <a:extLst>
              <a:ext uri="{FF2B5EF4-FFF2-40B4-BE49-F238E27FC236}">
                <a16:creationId xmlns:a16="http://schemas.microsoft.com/office/drawing/2014/main" id="{92427038-F5B5-4239-A5C5-DEAEEC0B6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Ce qui a été réalisé : </a:t>
            </a:r>
          </a:p>
          <a:p>
            <a:r>
              <a:rPr lang="fr-CH" dirty="0"/>
              <a:t>Pas de panique, tout passer en revue </a:t>
            </a:r>
          </a:p>
        </p:txBody>
      </p:sp>
    </p:spTree>
    <p:extLst>
      <p:ext uri="{BB962C8B-B14F-4D97-AF65-F5344CB8AC3E}">
        <p14:creationId xmlns:p14="http://schemas.microsoft.com/office/powerpoint/2010/main" val="4191908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861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793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086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Explication de ce qu’es City Pulse , son but, comment ça marche+ maquette/prototype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111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Citer le problème et dire la potentielle solution (+ contraintes)</a:t>
            </a:r>
          </a:p>
          <a:p>
            <a:endParaRPr lang="fr-CH" dirty="0"/>
          </a:p>
          <a:p>
            <a:r>
              <a:rPr lang="fr-CH" dirty="0"/>
              <a:t>Expliquer que le but est de tester la faisabilité de l’emploi de méthodes de Deep Learning pour faire cette tâche</a:t>
            </a:r>
          </a:p>
          <a:p>
            <a:endParaRPr lang="fr-CH" dirty="0"/>
          </a:p>
          <a:p>
            <a:r>
              <a:rPr lang="fr-CH" dirty="0"/>
              <a:t>PROOF OF CONCEPT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778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Intégration de la solution dans City Pulse </a:t>
            </a:r>
            <a:r>
              <a:rPr lang="fr-FR" dirty="0">
                <a:sym typeface="Wingdings" panose="05000000000000000000" pitchFamily="2" charset="2"/>
              </a:rPr>
              <a:t> ajout d’un nouveau type de capteur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90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025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662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Définition du Computer Vision + Deep Learning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8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s notes 1">
            <a:extLst>
              <a:ext uri="{FF2B5EF4-FFF2-40B4-BE49-F238E27FC236}">
                <a16:creationId xmlns:a16="http://schemas.microsoft.com/office/drawing/2014/main" id="{6C28E002-DDF5-4A91-BBEB-02582F939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OpenCV, pas meilleures perf mais polyvalent (tout en un)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1063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288768" y="2560321"/>
            <a:ext cx="5669280" cy="859536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720090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24281" y="5151119"/>
            <a:ext cx="9903920" cy="75724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579493" y="5151119"/>
            <a:ext cx="9903920" cy="757246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0704176" y="3297336"/>
            <a:ext cx="10553700" cy="905111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19591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3886670" y="2066657"/>
            <a:ext cx="5018049" cy="890625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626799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5598076" y="3314699"/>
            <a:ext cx="6126480" cy="775607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87982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73" y="5255"/>
            <a:ext cx="1218886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201379" y="6858000"/>
            <a:ext cx="12188861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76335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72" y="5254"/>
            <a:ext cx="11884098" cy="1371074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2417425" y="0"/>
            <a:ext cx="11972815" cy="13716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901" r:id="rId2"/>
    <p:sldLayoutId id="2147483966" r:id="rId3"/>
    <p:sldLayoutId id="2147483986" r:id="rId4"/>
    <p:sldLayoutId id="2147483968" r:id="rId5"/>
    <p:sldLayoutId id="2147483906" r:id="rId6"/>
    <p:sldLayoutId id="2147483959" r:id="rId7"/>
    <p:sldLayoutId id="2147483985" r:id="rId8"/>
    <p:sldLayoutId id="2147483987" r:id="rId9"/>
  </p:sldLayoutIdLst>
  <p:transition>
    <p:push dir="u"/>
  </p:transition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../Desktop/demo_town_yolo.avi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../../Desktop/demo_scenar_yolo.avi" TargetMode="External"/><Relationship Id="rId5" Type="http://schemas.microsoft.com/office/2007/relationships/hdphoto" Target="../media/hdphoto4.wdp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microsoft.com/office/2007/relationships/hdphoto" Target="../media/hdphoto2.wdp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89595" y="989161"/>
            <a:ext cx="14706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b="1" spc="600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DEEP</a:t>
            </a:r>
          </a:p>
          <a:p>
            <a:r>
              <a:rPr lang="en-US" sz="18000" b="1" spc="600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COUNTER</a:t>
            </a: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64B6E4BC-FCFE-4754-B4AC-1C6032C096FC}"/>
              </a:ext>
            </a:extLst>
          </p:cNvPr>
          <p:cNvSpPr txBox="1"/>
          <p:nvPr/>
        </p:nvSpPr>
        <p:spPr>
          <a:xfrm>
            <a:off x="2206625" y="7154393"/>
            <a:ext cx="1805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solidFill>
                  <a:schemeClr val="tx2"/>
                </a:solidFill>
                <a:latin typeface="Montserrat Medium" charset="0"/>
              </a:rPr>
              <a:t>DEEP LEARNING TO DETECT AND COUNT PEOPLE IN VIDEO SEQUENCES 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2A9EEA11-DA17-4EF2-8E16-1C4D3D112CEF}"/>
              </a:ext>
            </a:extLst>
          </p:cNvPr>
          <p:cNvSpPr txBox="1"/>
          <p:nvPr/>
        </p:nvSpPr>
        <p:spPr>
          <a:xfrm>
            <a:off x="1962871" y="2004940"/>
            <a:ext cx="1363812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400" b="1" spc="600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DEEP</a:t>
            </a:r>
          </a:p>
          <a:p>
            <a:r>
              <a:rPr lang="en-US" sz="15400" b="1" spc="600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COUNTER</a:t>
            </a:r>
            <a:endParaRPr lang="en-US" sz="13800" b="1" spc="600" dirty="0">
              <a:solidFill>
                <a:schemeClr val="accent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214DF-0130-444D-96B8-416E37E1DD2C}"/>
              </a:ext>
            </a:extLst>
          </p:cNvPr>
          <p:cNvSpPr/>
          <p:nvPr/>
        </p:nvSpPr>
        <p:spPr>
          <a:xfrm>
            <a:off x="611840" y="10860529"/>
            <a:ext cx="8092280" cy="2245871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Montserrat Light" charset="0"/>
              </a:rPr>
              <a:t>PRESENTÉ PAR </a:t>
            </a:r>
            <a:r>
              <a:rPr lang="en-US" sz="2400" dirty="0">
                <a:solidFill>
                  <a:schemeClr val="accent1"/>
                </a:solidFill>
                <a:latin typeface="Montserrat Light" charset="0"/>
              </a:rPr>
              <a:t>: Patrick Audriaz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Montserrat Light" charset="0"/>
              </a:rPr>
              <a:t>SUPERVISEURS</a:t>
            </a:r>
            <a:r>
              <a:rPr lang="en-US" sz="2400" dirty="0">
                <a:solidFill>
                  <a:schemeClr val="accent1"/>
                </a:solidFill>
                <a:latin typeface="Montserrat Light" charset="0"/>
              </a:rPr>
              <a:t> : </a:t>
            </a:r>
            <a:r>
              <a:rPr lang="fr-CH" sz="2400" dirty="0">
                <a:solidFill>
                  <a:schemeClr val="accent1"/>
                </a:solidFill>
                <a:latin typeface="Montserrat Light" charset="0"/>
              </a:rPr>
              <a:t>Houda Chabbi, Jean Hennebert</a:t>
            </a:r>
            <a:endParaRPr lang="en-US" sz="2400" dirty="0">
              <a:solidFill>
                <a:schemeClr val="accent1"/>
              </a:solidFill>
              <a:latin typeface="Montserrat Light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Montserrat Light" charset="0"/>
              </a:rPr>
              <a:t>EXPERTS</a:t>
            </a:r>
            <a:r>
              <a:rPr lang="en-US" sz="2400" dirty="0">
                <a:solidFill>
                  <a:schemeClr val="accent1"/>
                </a:solidFill>
                <a:latin typeface="Montserrat Light" charset="0"/>
              </a:rPr>
              <a:t> : Julien </a:t>
            </a:r>
            <a:r>
              <a:rPr lang="en-US" sz="2400" dirty="0" err="1">
                <a:solidFill>
                  <a:schemeClr val="accent1"/>
                </a:solidFill>
                <a:latin typeface="Montserrat Light" charset="0"/>
              </a:rPr>
              <a:t>Bégard</a:t>
            </a:r>
            <a:r>
              <a:rPr lang="en-US" sz="2400" dirty="0">
                <a:solidFill>
                  <a:schemeClr val="accent1"/>
                </a:solidFill>
                <a:latin typeface="Montserrat Light" charset="0"/>
              </a:rPr>
              <a:t>, Emeka Mosanya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1"/>
                </a:solidFill>
                <a:latin typeface="Montserrat Light" charset="0"/>
              </a:rPr>
              <a:t>COLLABORATEURS :</a:t>
            </a:r>
            <a:r>
              <a:rPr lang="en-US" sz="2400" dirty="0">
                <a:solidFill>
                  <a:schemeClr val="accent1"/>
                </a:solidFill>
                <a:latin typeface="Montserrat Light" charset="0"/>
              </a:rPr>
              <a:t> Flavia Pittet, Matthieu Jourdan</a:t>
            </a:r>
            <a:endParaRPr lang="fr-CH" sz="2400" dirty="0">
              <a:solidFill>
                <a:schemeClr val="accent1"/>
              </a:solidFill>
              <a:latin typeface="Montserrat Light" charset="0"/>
            </a:endParaRPr>
          </a:p>
        </p:txBody>
      </p:sp>
      <p:pic>
        <p:nvPicPr>
          <p:cNvPr id="1028" name="Picture 4" descr="https://yt3.ggpht.com/a-/AAuE7mAqY77trzlcyxgnNpdo_gt97NeZvu8sZ6xVIg=s900-mo-c-c0xffffffff-rj-k-no">
            <a:extLst>
              <a:ext uri="{FF2B5EF4-FFF2-40B4-BE49-F238E27FC236}">
                <a16:creationId xmlns:a16="http://schemas.microsoft.com/office/drawing/2014/main" id="{BCD3D354-AF2B-435B-8DF9-78DDD9301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2425" y="11506200"/>
            <a:ext cx="1691873" cy="169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8DC9E3-C860-41AC-A082-933E8A45A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025" y="11887200"/>
            <a:ext cx="2171182" cy="108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AB63905-B903-44C7-8ADB-F06F52BCFD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29" r="22853" b="49797"/>
          <a:stretch/>
        </p:blipFill>
        <p:spPr>
          <a:xfrm>
            <a:off x="15350607" y="12041213"/>
            <a:ext cx="2514600" cy="77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2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8382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REALISATION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392472"/>
            <a:ext cx="156523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REALISATION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3038581" y="2052935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DEEP COUNTER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5858517" y="3731300"/>
            <a:ext cx="662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FLUX DE DONNEES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B6D55E-2450-454F-91CA-9EC2BD864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0" y="4419600"/>
            <a:ext cx="14497050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28257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8382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REALISATION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392472"/>
            <a:ext cx="156523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REALISATION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3038581" y="2052935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DEEP COUNTER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5858517" y="3731300"/>
            <a:ext cx="662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OBJECT DETECTION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8DBC2CB1-0594-4B3A-BB29-7FF158D02CBE}"/>
              </a:ext>
            </a:extLst>
          </p:cNvPr>
          <p:cNvSpPr txBox="1"/>
          <p:nvPr/>
        </p:nvSpPr>
        <p:spPr>
          <a:xfrm>
            <a:off x="3038580" y="4614811"/>
            <a:ext cx="19446161" cy="1957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OpenCV DNN Module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Modèles</a:t>
            </a:r>
            <a:r>
              <a: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2800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pré-entrainés</a:t>
            </a:r>
            <a:r>
              <a: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de YOLO (Darknet) et SSD (Tensorflow)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Faire </a:t>
            </a:r>
            <a:r>
              <a:rPr lang="en-US" sz="2800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l’inférence</a:t>
            </a:r>
            <a:r>
              <a: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(</a:t>
            </a:r>
            <a:r>
              <a:rPr lang="en-US" sz="2800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détection</a:t>
            </a:r>
            <a:r>
              <a: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) sur la frame et </a:t>
            </a:r>
            <a:r>
              <a:rPr lang="en-US" sz="2800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filtrer</a:t>
            </a:r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>
              <a:lnSpc>
                <a:spcPct val="150000"/>
              </a:lnSpc>
            </a:pPr>
            <a:r>
              <a: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  <a:sym typeface="Wingdings" panose="05000000000000000000" pitchFamily="2" charset="2"/>
              </a:rPr>
              <a:t>	 </a:t>
            </a:r>
            <a:r>
              <a:rPr lang="en-US" sz="2800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  <a:sym typeface="Wingdings" panose="05000000000000000000" pitchFamily="2" charset="2"/>
              </a:rPr>
              <a:t>Liste</a:t>
            </a:r>
            <a:r>
              <a: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  <a:sym typeface="Wingdings" panose="05000000000000000000" pitchFamily="2" charset="2"/>
              </a:rPr>
              <a:t> de bounding boxes (emplacement et “confidence”)</a:t>
            </a:r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52A2D13-D1E9-48F0-8492-C7C777B9A43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52394" y="7144116"/>
            <a:ext cx="9272861" cy="573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02334"/>
      </p:ext>
    </p:extLst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8382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REALISATION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392472"/>
            <a:ext cx="156523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REALISATION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3038581" y="2052935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DEEP COUNTER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5858517" y="3731300"/>
            <a:ext cx="662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FLUX DE DONNEES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B6D55E-2450-454F-91CA-9EC2BD864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0" y="4419600"/>
            <a:ext cx="14497050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9777"/>
      </p:ext>
    </p:extLst>
  </p:cSld>
  <p:clrMapOvr>
    <a:masterClrMapping/>
  </p:clrMapOvr>
  <p:transition>
    <p:push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8382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REALISATION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392472"/>
            <a:ext cx="156523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REALISATION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3038581" y="2052935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DEEP COUNTER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5858517" y="3731300"/>
            <a:ext cx="662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OBJECT TRACKING</a:t>
            </a:r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99BB949D-E2AE-471C-AE69-F06352BF2D13}"/>
              </a:ext>
            </a:extLst>
          </p:cNvPr>
          <p:cNvSpPr txBox="1"/>
          <p:nvPr/>
        </p:nvSpPr>
        <p:spPr>
          <a:xfrm>
            <a:off x="3038581" y="4747115"/>
            <a:ext cx="182942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Utilisation</a:t>
            </a:r>
            <a:r>
              <a: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des bounding boxes de la </a:t>
            </a:r>
            <a:r>
              <a:rPr lang="en-US" sz="2800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détection</a:t>
            </a:r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Création</a:t>
            </a:r>
            <a:r>
              <a: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2800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d’objets</a:t>
            </a:r>
            <a:r>
              <a: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2800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uniques</a:t>
            </a:r>
            <a:r>
              <a: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pour </a:t>
            </a:r>
            <a:r>
              <a:rPr lang="en-US" sz="2800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chaque</a:t>
            </a:r>
            <a:r>
              <a: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detections (ID + centroid)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Combine deux </a:t>
            </a:r>
            <a:r>
              <a:rPr lang="en-US" sz="2800" spc="6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méthodes</a:t>
            </a:r>
            <a:r>
              <a: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(Centroid Tracker + Correlation Filter)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9481B7-5D8E-42F7-9068-F764B4263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438" y="6605655"/>
            <a:ext cx="9822773" cy="642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88820"/>
      </p:ext>
    </p:extLst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8382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REALISATION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392472"/>
            <a:ext cx="156523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REALISATION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3038581" y="2052935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DEEP COUNTER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5858517" y="3731300"/>
            <a:ext cx="662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FLUX DE DONNEES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B6D55E-2450-454F-91CA-9EC2BD864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0" y="4419600"/>
            <a:ext cx="14497050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0990"/>
      </p:ext>
    </p:extLst>
  </p:cSld>
  <p:clrMapOvr>
    <a:masterClrMapping/>
  </p:clrMapOvr>
  <p:transition>
    <p:push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8382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REALISATION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392472"/>
            <a:ext cx="156523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REALISATION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3038581" y="2052935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DEEP COUNTER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5858517" y="3731300"/>
            <a:ext cx="662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COUNTING ALGORITHM</a:t>
            </a:r>
          </a:p>
        </p:txBody>
      </p:sp>
      <p:pic>
        <p:nvPicPr>
          <p:cNvPr id="3" name="Image 2" descr="Une image contenant carte, capture d’écran&#10;&#10;Description générée automatiquement">
            <a:extLst>
              <a:ext uri="{FF2B5EF4-FFF2-40B4-BE49-F238E27FC236}">
                <a16:creationId xmlns:a16="http://schemas.microsoft.com/office/drawing/2014/main" id="{E8058D00-12CF-44C0-85C4-C806BA9C45C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25" y="5188595"/>
            <a:ext cx="14097000" cy="734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85600"/>
      </p:ext>
    </p:extLst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8382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REALISATION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392472"/>
            <a:ext cx="156523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REALISATION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3038581" y="2052935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DEEP COUNTER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5858517" y="3731300"/>
            <a:ext cx="662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FLUX DE DONNEES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7B6D55E-2450-454F-91CA-9EC2BD864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0" y="4419600"/>
            <a:ext cx="14497050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28467"/>
      </p:ext>
    </p:extLst>
  </p:cSld>
  <p:clrMapOvr>
    <a:masterClrMapping/>
  </p:clrMapOvr>
  <p:transition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88139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TESTS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80" y="2435662"/>
            <a:ext cx="7969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TESTS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924281" y="197476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DEEP COUNTER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9140825" y="3774490"/>
            <a:ext cx="13343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PERFORMANCES et FIABILITE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0E762E63-B027-40C4-A356-C8E4DC28A762}"/>
              </a:ext>
            </a:extLst>
          </p:cNvPr>
          <p:cNvSpPr txBox="1"/>
          <p:nvPr/>
        </p:nvSpPr>
        <p:spPr>
          <a:xfrm>
            <a:off x="2924281" y="4709524"/>
            <a:ext cx="17722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Définir la viabilité du système et ses champs d’application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Dataset de test dans un cas d’utilisation concret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Tests spécifiques (position caméra, angle, scénarios...)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081CF1B-CF78-4231-B055-F0CFA28AA0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25099" y="6162656"/>
            <a:ext cx="8927451" cy="73247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79662E7-BFC8-4235-92DB-FC1B4F84D6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30425" y="6506333"/>
            <a:ext cx="9753213" cy="662868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BC4DDAB-7CFB-4901-ACE6-F99596FDDB3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646025" y="6538988"/>
            <a:ext cx="9525000" cy="646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3997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11430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80" y="2697272"/>
            <a:ext cx="79691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DEMO…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924281" y="223637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DEEP COUNTER</a:t>
            </a:r>
          </a:p>
        </p:txBody>
      </p:sp>
      <p:pic>
        <p:nvPicPr>
          <p:cNvPr id="3" name="Image 2" descr="Une image contenant texte&#10;&#10;Description générée automatiquement">
            <a:hlinkClick r:id="rId3" action="ppaction://hlinkfile"/>
            <a:extLst>
              <a:ext uri="{FF2B5EF4-FFF2-40B4-BE49-F238E27FC236}">
                <a16:creationId xmlns:a16="http://schemas.microsoft.com/office/drawing/2014/main" id="{F7A85217-1854-4AF0-9D79-6DD301B74CF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53" y="6927235"/>
            <a:ext cx="3810000" cy="3810000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hlinkClick r:id="rId6" action="ppaction://hlinkfile"/>
            <a:extLst>
              <a:ext uri="{FF2B5EF4-FFF2-40B4-BE49-F238E27FC236}">
                <a16:creationId xmlns:a16="http://schemas.microsoft.com/office/drawing/2014/main" id="{E99575AA-6D7C-417C-90D7-F99246BB548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3425" y="6927235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07433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2966249" y="7620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ANALYSE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371253" y="2316272"/>
            <a:ext cx="156523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ANALYSE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371255" y="185537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DEEP COUNTER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1330999" y="3655100"/>
            <a:ext cx="1104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ECONOMIQUE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E4B16D57-F3F1-434A-964F-7739519DB889}"/>
              </a:ext>
            </a:extLst>
          </p:cNvPr>
          <p:cNvSpPr txBox="1"/>
          <p:nvPr/>
        </p:nvSpPr>
        <p:spPr>
          <a:xfrm>
            <a:off x="2406177" y="4766066"/>
            <a:ext cx="188504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Projet pas restreint à City Pulse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Respect du cadre légal de la LPD et RGPD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Prototype actuel difficilement déployable à grande échelle (coûts)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Gros potentiel commercial selon les prédictions</a:t>
            </a:r>
          </a:p>
        </p:txBody>
      </p:sp>
      <p:pic>
        <p:nvPicPr>
          <p:cNvPr id="8" name="Image 7" descr="Global Smart Camera for Security &amp; Surveillance Market Research Report 2012-2024">
            <a:extLst>
              <a:ext uri="{FF2B5EF4-FFF2-40B4-BE49-F238E27FC236}">
                <a16:creationId xmlns:a16="http://schemas.microsoft.com/office/drawing/2014/main" id="{1BE80EA3-6BDC-4ABE-ADCF-12E547A2823A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8427" y="7290560"/>
            <a:ext cx="8903770" cy="538219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8B65F28-BB88-4B4E-B5FB-12F57BBAA60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41102" y="7162800"/>
            <a:ext cx="9173048" cy="585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3947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503400" y="1219200"/>
            <a:ext cx="16339079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PLAN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24280" y="2773472"/>
            <a:ext cx="176802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PLAN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76681" y="5706461"/>
            <a:ext cx="11093344" cy="5190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Contexte</a:t>
            </a:r>
          </a:p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Objectifs</a:t>
            </a:r>
          </a:p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Conception</a:t>
            </a:r>
          </a:p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Analyse</a:t>
            </a:r>
          </a:p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Réalisation</a:t>
            </a:r>
          </a:p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Tests</a:t>
            </a:r>
            <a:r>
              <a:rPr lang="fr-FR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et</a:t>
            </a:r>
            <a:r>
              <a:rPr lang="fr-FR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évaluation</a:t>
            </a:r>
          </a:p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</a:t>
            </a: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Démo</a:t>
            </a:r>
          </a:p>
          <a:p>
            <a:pPr marL="514350" indent="-514350">
              <a:lnSpc>
                <a:spcPct val="150000"/>
              </a:lnSpc>
              <a:buAutoNum type="arabicPlain"/>
              <a:tabLst>
                <a:tab pos="457200" algn="l"/>
              </a:tabLst>
            </a:pPr>
            <a:r>
              <a:rPr lang="fr-FR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~ </a:t>
            </a: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Conclusion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4281" y="2312574"/>
            <a:ext cx="9112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DEEP COUNTER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660C3AC-266A-404F-A107-604AD185D44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825" y="1829543"/>
            <a:ext cx="2051924" cy="205192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A001FBE-7202-4421-9662-8E058346EEF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6677" y="6095293"/>
            <a:ext cx="1678342" cy="167834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F1CB3FD-50C4-4D5D-97E1-CD7A695B407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3641" y="5450361"/>
            <a:ext cx="1617675" cy="161767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3801BF7-1512-4117-9392-B9CD3EDDB4E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825" y="9372600"/>
            <a:ext cx="1872317" cy="187231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4F3B902-D5A1-417A-88AE-F5D4B6DA89D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4200" y="10557808"/>
            <a:ext cx="1760644" cy="176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60757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11430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CONCLUSION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697272"/>
            <a:ext cx="1543674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CONCLUSION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924281" y="223637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DEEP COUNTER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FBB20A4-C251-42FC-A2E2-236364528E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38" y="7042864"/>
            <a:ext cx="2405936" cy="240593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47D1B16-DF4A-4493-A975-6B10BBE199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33" y="7042864"/>
            <a:ext cx="2405936" cy="240593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F072266-0B45-42D8-9760-7194AA3C99B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5707" y="6652952"/>
            <a:ext cx="2776798" cy="277679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8B408DC-BFE4-4567-9992-C9886F65651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2" y="6916788"/>
            <a:ext cx="2590800" cy="2590800"/>
          </a:xfrm>
          <a:prstGeom prst="rect">
            <a:avLst/>
          </a:prstGeom>
        </p:spPr>
      </p:pic>
      <p:sp>
        <p:nvSpPr>
          <p:cNvPr id="21" name="TextBox 11">
            <a:extLst>
              <a:ext uri="{FF2B5EF4-FFF2-40B4-BE49-F238E27FC236}">
                <a16:creationId xmlns:a16="http://schemas.microsoft.com/office/drawing/2014/main" id="{0E4B0C92-1DF7-4CAA-B096-81E6D77CF3E4}"/>
              </a:ext>
            </a:extLst>
          </p:cNvPr>
          <p:cNvSpPr txBox="1"/>
          <p:nvPr/>
        </p:nvSpPr>
        <p:spPr>
          <a:xfrm>
            <a:off x="2418098" y="9766239"/>
            <a:ext cx="3686015" cy="1312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Validation des objectifs</a:t>
            </a:r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DFD6D618-8790-455F-8038-49CEEF846DC5}"/>
              </a:ext>
            </a:extLst>
          </p:cNvPr>
          <p:cNvSpPr txBox="1"/>
          <p:nvPr/>
        </p:nvSpPr>
        <p:spPr>
          <a:xfrm>
            <a:off x="8046486" y="9776363"/>
            <a:ext cx="3329831" cy="1312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Problèmes et solutions</a:t>
            </a:r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AA04EB6B-181D-4D94-9230-74AC601BC9AF}"/>
              </a:ext>
            </a:extLst>
          </p:cNvPr>
          <p:cNvSpPr txBox="1"/>
          <p:nvPr/>
        </p:nvSpPr>
        <p:spPr>
          <a:xfrm>
            <a:off x="13039046" y="9766239"/>
            <a:ext cx="3746935" cy="1312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Perspectives</a:t>
            </a:r>
          </a:p>
          <a:p>
            <a:pPr algn="ctr">
              <a:lnSpc>
                <a:spcPct val="150000"/>
              </a:lnSpc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futures</a:t>
            </a: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DE062335-0C89-4C0B-83F1-9E970EEEE99E}"/>
              </a:ext>
            </a:extLst>
          </p:cNvPr>
          <p:cNvSpPr txBox="1"/>
          <p:nvPr/>
        </p:nvSpPr>
        <p:spPr>
          <a:xfrm>
            <a:off x="18357849" y="9766239"/>
            <a:ext cx="3746935" cy="1312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Conclusion personnelle</a:t>
            </a:r>
          </a:p>
        </p:txBody>
      </p:sp>
    </p:spTree>
    <p:extLst>
      <p:ext uri="{BB962C8B-B14F-4D97-AF65-F5344CB8AC3E}">
        <p14:creationId xmlns:p14="http://schemas.microsoft.com/office/powerpoint/2010/main" val="246404573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>
            <a:extLst>
              <a:ext uri="{FF2B5EF4-FFF2-40B4-BE49-F238E27FC236}">
                <a16:creationId xmlns:a16="http://schemas.microsoft.com/office/drawing/2014/main" id="{1F766F5C-295A-40AE-AD36-6D0D9351C875}"/>
              </a:ext>
            </a:extLst>
          </p:cNvPr>
          <p:cNvSpPr txBox="1"/>
          <p:nvPr/>
        </p:nvSpPr>
        <p:spPr>
          <a:xfrm>
            <a:off x="3121025" y="1340427"/>
            <a:ext cx="15832349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MERCI</a:t>
            </a:r>
          </a:p>
          <a:p>
            <a:r>
              <a:rPr lang="en-US" sz="180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POUR</a:t>
            </a:r>
          </a:p>
          <a:p>
            <a:r>
              <a:rPr lang="en-US" sz="180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VOTRE</a:t>
            </a:r>
          </a:p>
          <a:p>
            <a:r>
              <a:rPr lang="en-US" sz="180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ATTENTION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995B829C-7E68-4B6A-89A5-6A41C7DE96DE}"/>
              </a:ext>
            </a:extLst>
          </p:cNvPr>
          <p:cNvSpPr txBox="1"/>
          <p:nvPr/>
        </p:nvSpPr>
        <p:spPr>
          <a:xfrm>
            <a:off x="2526029" y="2147454"/>
            <a:ext cx="11293889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MERCI</a:t>
            </a:r>
          </a:p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POUR</a:t>
            </a:r>
          </a:p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VOTRE </a:t>
            </a:r>
          </a:p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ATTENTION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11A476-CEFB-4A11-AC12-DC9BCC1221D8}"/>
              </a:ext>
            </a:extLst>
          </p:cNvPr>
          <p:cNvSpPr/>
          <p:nvPr/>
        </p:nvSpPr>
        <p:spPr>
          <a:xfrm>
            <a:off x="13658851" y="1160730"/>
            <a:ext cx="9600777" cy="986724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2800" dirty="0">
              <a:solidFill>
                <a:schemeClr val="tx1"/>
              </a:solidFill>
              <a:latin typeface="Montserrat Light" panose="00000400000000000000" pitchFamily="2" charset="0"/>
            </a:endParaRPr>
          </a:p>
          <a:p>
            <a:pPr algn="ctr"/>
            <a:r>
              <a:rPr lang="fr-CH" sz="2800" dirty="0">
                <a:solidFill>
                  <a:schemeClr val="tx1"/>
                </a:solidFill>
                <a:latin typeface="Montserrat Light" panose="00000400000000000000" pitchFamily="2" charset="0"/>
              </a:rPr>
              <a:t>gitlab.forge.hefr.ch/</a:t>
            </a:r>
            <a:r>
              <a:rPr lang="fr-CH" sz="2800" dirty="0" err="1">
                <a:solidFill>
                  <a:schemeClr val="tx1"/>
                </a:solidFill>
                <a:latin typeface="Montserrat Light" panose="00000400000000000000" pitchFamily="2" charset="0"/>
              </a:rPr>
              <a:t>patrick.audriaz</a:t>
            </a:r>
            <a:r>
              <a:rPr lang="fr-CH" sz="2800" dirty="0">
                <a:solidFill>
                  <a:schemeClr val="tx1"/>
                </a:solidFill>
                <a:latin typeface="Montserrat Light" panose="00000400000000000000" pitchFamily="2" charset="0"/>
              </a:rPr>
              <a:t>/tb-</a:t>
            </a:r>
            <a:r>
              <a:rPr lang="fr-CH" sz="2800" dirty="0" err="1">
                <a:solidFill>
                  <a:schemeClr val="tx1"/>
                </a:solidFill>
                <a:latin typeface="Montserrat Light" panose="00000400000000000000" pitchFamily="2" charset="0"/>
              </a:rPr>
              <a:t>audriaz</a:t>
            </a:r>
            <a:endParaRPr lang="fr-CH" sz="2800" dirty="0">
              <a:solidFill>
                <a:schemeClr val="tx1"/>
              </a:solidFill>
              <a:latin typeface="Montserrat Light" panose="00000400000000000000" pitchFamily="2" charset="0"/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Montserrat Light" panose="000004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8ECCAC-BBD3-409C-B7D3-6EF0F71ECE6D}"/>
              </a:ext>
            </a:extLst>
          </p:cNvPr>
          <p:cNvSpPr/>
          <p:nvPr/>
        </p:nvSpPr>
        <p:spPr>
          <a:xfrm>
            <a:off x="13658851" y="2461119"/>
            <a:ext cx="9600777" cy="986724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2800" dirty="0">
              <a:solidFill>
                <a:schemeClr val="tx1"/>
              </a:solidFill>
              <a:latin typeface="Montserrat Light" panose="00000400000000000000" pitchFamily="2" charset="0"/>
            </a:endParaRPr>
          </a:p>
          <a:p>
            <a:pPr algn="ctr"/>
            <a:r>
              <a:rPr lang="fr-CH" sz="2800" dirty="0">
                <a:solidFill>
                  <a:schemeClr val="tx1"/>
                </a:solidFill>
                <a:latin typeface="Montserrat Light" panose="00000400000000000000" pitchFamily="2" charset="0"/>
              </a:rPr>
              <a:t>patrick-audriaz.com/</a:t>
            </a:r>
            <a:r>
              <a:rPr lang="fr-CH" sz="2800" dirty="0" err="1">
                <a:solidFill>
                  <a:schemeClr val="tx1"/>
                </a:solidFill>
                <a:latin typeface="Montserrat Light" panose="00000400000000000000" pitchFamily="2" charset="0"/>
              </a:rPr>
              <a:t>work</a:t>
            </a:r>
            <a:endParaRPr lang="fr-CH" sz="2800" dirty="0">
              <a:solidFill>
                <a:schemeClr val="tx1"/>
              </a:solidFill>
              <a:latin typeface="Montserrat Light" panose="00000400000000000000" pitchFamily="2" charset="0"/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Montserrat Light" panose="00000400000000000000" pitchFamily="2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0D1CE01-5058-4761-8DE3-7104A673169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087" y="6440937"/>
            <a:ext cx="2737852" cy="27378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7B67E4-188E-4FA0-AA39-79942081254E}"/>
              </a:ext>
            </a:extLst>
          </p:cNvPr>
          <p:cNvSpPr/>
          <p:nvPr/>
        </p:nvSpPr>
        <p:spPr>
          <a:xfrm>
            <a:off x="13636624" y="3761508"/>
            <a:ext cx="9600777" cy="986724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sz="2800" dirty="0">
              <a:solidFill>
                <a:schemeClr val="tx1"/>
              </a:solidFill>
              <a:latin typeface="Montserrat Light" panose="00000400000000000000" pitchFamily="2" charset="0"/>
            </a:endParaRPr>
          </a:p>
          <a:p>
            <a:pPr algn="ctr"/>
            <a:r>
              <a:rPr lang="fr-CH" sz="2800" dirty="0">
                <a:solidFill>
                  <a:schemeClr val="tx1"/>
                </a:solidFill>
                <a:latin typeface="Montserrat Light" panose="00000400000000000000" pitchFamily="2" charset="0"/>
              </a:rPr>
              <a:t>linkedin.com/in/</a:t>
            </a:r>
            <a:r>
              <a:rPr lang="fr-CH" sz="2800" dirty="0" err="1">
                <a:solidFill>
                  <a:schemeClr val="tx1"/>
                </a:solidFill>
                <a:latin typeface="Montserrat Light" panose="00000400000000000000" pitchFamily="2" charset="0"/>
              </a:rPr>
              <a:t>audriazp</a:t>
            </a:r>
            <a:endParaRPr lang="fr-CH" sz="2800" dirty="0">
              <a:solidFill>
                <a:schemeClr val="tx1"/>
              </a:solidFill>
              <a:latin typeface="Montserrat Light" panose="00000400000000000000" pitchFamily="2" charset="0"/>
            </a:endParaRPr>
          </a:p>
          <a:p>
            <a:pPr algn="ctr"/>
            <a:endParaRPr lang="en-US" sz="2800" dirty="0">
              <a:solidFill>
                <a:schemeClr val="tx1"/>
              </a:solidFill>
              <a:latin typeface="Montserrat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540064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838200"/>
            <a:ext cx="170515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CONTEXTE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392472"/>
            <a:ext cx="1886574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CONTEXTE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924281" y="193157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DEEP COUNTER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FED66474-6244-4F1E-9493-4A2BDF43B076}"/>
              </a:ext>
            </a:extLst>
          </p:cNvPr>
          <p:cNvSpPr txBox="1"/>
          <p:nvPr/>
        </p:nvSpPr>
        <p:spPr>
          <a:xfrm>
            <a:off x="13621764" y="3699570"/>
            <a:ext cx="6187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PROJET CITY PULSE</a:t>
            </a: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937F933B-9E9D-4062-8990-06F4533CE41B}"/>
              </a:ext>
            </a:extLst>
          </p:cNvPr>
          <p:cNvSpPr txBox="1"/>
          <p:nvPr/>
        </p:nvSpPr>
        <p:spPr>
          <a:xfrm>
            <a:off x="11355208" y="4842233"/>
            <a:ext cx="12061757" cy="195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Modéliser les «pulsations» de la ville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Outils statistiques (capteurs IoT, Big Data)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BUT : Optimisations des aménagements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EA1B6EEC-BD48-4BEA-8465-6837179C804E}"/>
              </a:ext>
            </a:extLst>
          </p:cNvPr>
          <p:cNvGrpSpPr/>
          <p:nvPr/>
        </p:nvGrpSpPr>
        <p:grpSpPr>
          <a:xfrm>
            <a:off x="1978025" y="6800718"/>
            <a:ext cx="6642786" cy="4400684"/>
            <a:chOff x="2546868" y="6800717"/>
            <a:chExt cx="4358144" cy="2887164"/>
          </a:xfrm>
        </p:grpSpPr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E36FBB9C-CA3E-4544-B348-3F9B91297FC2}"/>
                </a:ext>
              </a:extLst>
            </p:cNvPr>
            <p:cNvSpPr txBox="1"/>
            <p:nvPr/>
          </p:nvSpPr>
          <p:spPr>
            <a:xfrm>
              <a:off x="2546868" y="8522763"/>
              <a:ext cx="4358144" cy="545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spc="600" dirty="0">
                  <a:solidFill>
                    <a:schemeClr val="tx2"/>
                  </a:solidFill>
                  <a:latin typeface="Montserrat Medium" panose="00000600000000000000" pitchFamily="2" charset="0"/>
                  <a:ea typeface="Montserrat" charset="0"/>
                  <a:cs typeface="Montserrat" charset="0"/>
                </a:rPr>
                <a:t>CITY PULSE 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F40C4B8-D47D-41EA-BC94-51F66333C3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029" r="22853" b="49797"/>
            <a:stretch/>
          </p:blipFill>
          <p:spPr>
            <a:xfrm>
              <a:off x="3157455" y="9134099"/>
              <a:ext cx="1059953" cy="328081"/>
            </a:xfrm>
            <a:prstGeom prst="rect">
              <a:avLst/>
            </a:prstGeom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95B4CCBF-FC84-42CC-B863-BE02144AF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4166" y="9157531"/>
              <a:ext cx="1059952" cy="530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83CF78DF-4A7D-4395-AB4B-8081E9A0A613}"/>
                </a:ext>
              </a:extLst>
            </p:cNvPr>
            <p:cNvGrpSpPr/>
            <p:nvPr/>
          </p:nvGrpSpPr>
          <p:grpSpPr>
            <a:xfrm>
              <a:off x="2863091" y="6800717"/>
              <a:ext cx="2309356" cy="1854176"/>
              <a:chOff x="6657835" y="5219790"/>
              <a:chExt cx="8172337" cy="6561547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7FFCDB00-F661-4501-A579-178E2FD823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7835" y="5219790"/>
                <a:ext cx="4876190" cy="4876190"/>
              </a:xfrm>
              <a:prstGeom prst="rect">
                <a:avLst/>
              </a:prstGeom>
            </p:spPr>
          </p:pic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396F4104-981C-4747-97EE-B1E0C857C2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81817" y="8032979"/>
                <a:ext cx="3748355" cy="3748358"/>
              </a:xfrm>
              <a:prstGeom prst="rect">
                <a:avLst/>
              </a:prstGeom>
            </p:spPr>
          </p:pic>
        </p:grp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C037C59A-EE69-4440-8EA0-02678B758E3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44"/>
          <a:stretch/>
        </p:blipFill>
        <p:spPr>
          <a:xfrm>
            <a:off x="7217797" y="6463384"/>
            <a:ext cx="986718" cy="4393999"/>
          </a:xfrm>
          <a:prstGeom prst="rect">
            <a:avLst/>
          </a:prstGeom>
        </p:spPr>
      </p:pic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B2BED765-EF26-438A-8256-4683DCFFF5EA}"/>
              </a:ext>
            </a:extLst>
          </p:cNvPr>
          <p:cNvSpPr/>
          <p:nvPr/>
        </p:nvSpPr>
        <p:spPr>
          <a:xfrm>
            <a:off x="8660674" y="5867401"/>
            <a:ext cx="2260600" cy="2145010"/>
          </a:xfrm>
          <a:custGeom>
            <a:avLst/>
            <a:gdLst>
              <a:gd name="connsiteX0" fmla="*/ 0 w 2260600"/>
              <a:gd name="connsiteY0" fmla="*/ 1892300 h 1892300"/>
              <a:gd name="connsiteX1" fmla="*/ 622300 w 2260600"/>
              <a:gd name="connsiteY1" fmla="*/ 1041400 h 1892300"/>
              <a:gd name="connsiteX2" fmla="*/ 1384300 w 2260600"/>
              <a:gd name="connsiteY2" fmla="*/ 393700 h 1892300"/>
              <a:gd name="connsiteX3" fmla="*/ 2260600 w 2260600"/>
              <a:gd name="connsiteY3" fmla="*/ 0 h 18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0600" h="1892300">
                <a:moveTo>
                  <a:pt x="0" y="1892300"/>
                </a:moveTo>
                <a:cubicBezTo>
                  <a:pt x="195791" y="1591733"/>
                  <a:pt x="391583" y="1291167"/>
                  <a:pt x="622300" y="1041400"/>
                </a:cubicBezTo>
                <a:cubicBezTo>
                  <a:pt x="853017" y="791633"/>
                  <a:pt x="1111250" y="567267"/>
                  <a:pt x="1384300" y="393700"/>
                </a:cubicBezTo>
                <a:cubicBezTo>
                  <a:pt x="1657350" y="220133"/>
                  <a:pt x="1958975" y="110066"/>
                  <a:pt x="2260600" y="0"/>
                </a:cubicBezTo>
              </a:path>
            </a:pathLst>
          </a:cu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Forme libre : forme 26">
            <a:extLst>
              <a:ext uri="{FF2B5EF4-FFF2-40B4-BE49-F238E27FC236}">
                <a16:creationId xmlns:a16="http://schemas.microsoft.com/office/drawing/2014/main" id="{9340D8BD-F649-49F9-84C7-BC6E1364AB6C}"/>
              </a:ext>
            </a:extLst>
          </p:cNvPr>
          <p:cNvSpPr/>
          <p:nvPr/>
        </p:nvSpPr>
        <p:spPr>
          <a:xfrm flipV="1">
            <a:off x="8690415" y="8900982"/>
            <a:ext cx="2329143" cy="1081217"/>
          </a:xfrm>
          <a:custGeom>
            <a:avLst/>
            <a:gdLst>
              <a:gd name="connsiteX0" fmla="*/ 0 w 2260600"/>
              <a:gd name="connsiteY0" fmla="*/ 1892300 h 1892300"/>
              <a:gd name="connsiteX1" fmla="*/ 622300 w 2260600"/>
              <a:gd name="connsiteY1" fmla="*/ 1041400 h 1892300"/>
              <a:gd name="connsiteX2" fmla="*/ 1384300 w 2260600"/>
              <a:gd name="connsiteY2" fmla="*/ 393700 h 1892300"/>
              <a:gd name="connsiteX3" fmla="*/ 2260600 w 2260600"/>
              <a:gd name="connsiteY3" fmla="*/ 0 h 18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0600" h="1892300">
                <a:moveTo>
                  <a:pt x="0" y="1892300"/>
                </a:moveTo>
                <a:cubicBezTo>
                  <a:pt x="195791" y="1591733"/>
                  <a:pt x="391583" y="1291167"/>
                  <a:pt x="622300" y="1041400"/>
                </a:cubicBezTo>
                <a:cubicBezTo>
                  <a:pt x="853017" y="791633"/>
                  <a:pt x="1111250" y="567267"/>
                  <a:pt x="1384300" y="393700"/>
                </a:cubicBezTo>
                <a:cubicBezTo>
                  <a:pt x="1657350" y="220133"/>
                  <a:pt x="1958975" y="110066"/>
                  <a:pt x="2260600" y="0"/>
                </a:cubicBezTo>
              </a:path>
            </a:pathLst>
          </a:cu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9" name="Image 28" descr="Une image contenant intérieur, mur&#10;&#10;Description générée automatiquement">
            <a:extLst>
              <a:ext uri="{FF2B5EF4-FFF2-40B4-BE49-F238E27FC236}">
                <a16:creationId xmlns:a16="http://schemas.microsoft.com/office/drawing/2014/main" id="{708C1F1C-14B9-4AA6-BE4D-7F0CDD68340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88" r="29635" b="9091"/>
          <a:stretch/>
        </p:blipFill>
        <p:spPr>
          <a:xfrm>
            <a:off x="11505458" y="7511078"/>
            <a:ext cx="5681292" cy="5398790"/>
          </a:xfrm>
          <a:prstGeom prst="ellipse">
            <a:avLst/>
          </a:prstGeom>
          <a:ln w="28575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33" name="Image 32" descr="Une image contenant bagage, intérieur, bâtiment&#10;&#10;Description générée automatiquement">
            <a:extLst>
              <a:ext uri="{FF2B5EF4-FFF2-40B4-BE49-F238E27FC236}">
                <a16:creationId xmlns:a16="http://schemas.microsoft.com/office/drawing/2014/main" id="{8F2EA47A-9D7E-426D-B1D7-02D90240DA7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58" t="21318" r="23991" b="5396"/>
          <a:stretch/>
        </p:blipFill>
        <p:spPr>
          <a:xfrm>
            <a:off x="17672650" y="7496938"/>
            <a:ext cx="5744315" cy="5519121"/>
          </a:xfrm>
          <a:prstGeom prst="ellipse">
            <a:avLst/>
          </a:prstGeom>
          <a:ln w="38100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0119087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11430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OBJECTIFS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697272"/>
            <a:ext cx="1886574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OBJECTIFS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924281" y="223637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DEEP COUNTER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F53B72DA-A74B-4C81-B5AB-D4C74E2027C2}"/>
              </a:ext>
            </a:extLst>
          </p:cNvPr>
          <p:cNvSpPr txBox="1"/>
          <p:nvPr/>
        </p:nvSpPr>
        <p:spPr>
          <a:xfrm>
            <a:off x="4464210" y="10144613"/>
            <a:ext cx="6276815" cy="1312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Pas d’informations sur les flux de personnes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3303216" y="4004370"/>
            <a:ext cx="1009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PROBLEMATIQUE et BUT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E64EE0-FA3F-4ED8-ADB0-CD16DC0AAAA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025" y="6307006"/>
            <a:ext cx="3539430" cy="3539430"/>
          </a:xfrm>
          <a:prstGeom prst="rect">
            <a:avLst/>
          </a:prstGeom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EEEFBEF7-3DD7-499B-82AD-C4DC55CAFCA0}"/>
              </a:ext>
            </a:extLst>
          </p:cNvPr>
          <p:cNvSpPr txBox="1"/>
          <p:nvPr/>
        </p:nvSpPr>
        <p:spPr>
          <a:xfrm>
            <a:off x="13923760" y="10023143"/>
            <a:ext cx="6753256" cy="1958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Solution </a:t>
            </a: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de comptage</a:t>
            </a:r>
          </a:p>
          <a:p>
            <a:pPr algn="ctr">
              <a:lnSpc>
                <a:spcPct val="150000"/>
              </a:lnSpc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des personnes utilisant du Deep Learning</a:t>
            </a:r>
            <a:endParaRPr lang="en-US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57D7EA51-64C3-4DA6-8012-01FF136FE4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904" y="7415378"/>
            <a:ext cx="1104249" cy="110424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8CDE3EC-07F5-45A6-A62E-B04B62AEBE0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9381" y="6224421"/>
            <a:ext cx="3622015" cy="36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9250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orme libre : forme 63">
            <a:extLst>
              <a:ext uri="{FF2B5EF4-FFF2-40B4-BE49-F238E27FC236}">
                <a16:creationId xmlns:a16="http://schemas.microsoft.com/office/drawing/2014/main" id="{B77BFD4A-158C-4356-A85F-29442A2113C1}"/>
              </a:ext>
            </a:extLst>
          </p:cNvPr>
          <p:cNvSpPr/>
          <p:nvPr/>
        </p:nvSpPr>
        <p:spPr>
          <a:xfrm rot="5400000" flipV="1">
            <a:off x="13621515" y="4468317"/>
            <a:ext cx="160887" cy="8474401"/>
          </a:xfrm>
          <a:custGeom>
            <a:avLst/>
            <a:gdLst>
              <a:gd name="connsiteX0" fmla="*/ 0 w 4762500"/>
              <a:gd name="connsiteY0" fmla="*/ 2228850 h 2228850"/>
              <a:gd name="connsiteX1" fmla="*/ 1790700 w 4762500"/>
              <a:gd name="connsiteY1" fmla="*/ 609600 h 2228850"/>
              <a:gd name="connsiteX2" fmla="*/ 4762500 w 4762500"/>
              <a:gd name="connsiteY2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2228850">
                <a:moveTo>
                  <a:pt x="0" y="2228850"/>
                </a:moveTo>
                <a:cubicBezTo>
                  <a:pt x="498475" y="1604962"/>
                  <a:pt x="996950" y="981075"/>
                  <a:pt x="1790700" y="609600"/>
                </a:cubicBezTo>
                <a:cubicBezTo>
                  <a:pt x="2584450" y="238125"/>
                  <a:pt x="3673475" y="119062"/>
                  <a:pt x="4762500" y="0"/>
                </a:cubicBezTo>
              </a:path>
            </a:pathLst>
          </a:custGeom>
          <a:noFill/>
          <a:ln w="57150">
            <a:solidFill>
              <a:srgbClr val="29B9A8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11430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CONCEPTION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697272"/>
            <a:ext cx="1886574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CONCEPTION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924281" y="223637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DEEP COUNTER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5810902" y="3600359"/>
            <a:ext cx="100949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INTEGRATION</a:t>
            </a:r>
          </a:p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dans CITY PULSE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0BFF56-8845-4DFB-B555-538C850499C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12" y="7920593"/>
            <a:ext cx="1690475" cy="1690475"/>
          </a:xfrm>
          <a:prstGeom prst="rect">
            <a:avLst/>
          </a:prstGeom>
        </p:spPr>
      </p:pic>
      <p:sp>
        <p:nvSpPr>
          <p:cNvPr id="39" name="TextBox 8">
            <a:extLst>
              <a:ext uri="{FF2B5EF4-FFF2-40B4-BE49-F238E27FC236}">
                <a16:creationId xmlns:a16="http://schemas.microsoft.com/office/drawing/2014/main" id="{9780F90C-345A-49FA-BB2F-B9A904063B46}"/>
              </a:ext>
            </a:extLst>
          </p:cNvPr>
          <p:cNvSpPr txBox="1"/>
          <p:nvPr/>
        </p:nvSpPr>
        <p:spPr>
          <a:xfrm>
            <a:off x="1685006" y="9824716"/>
            <a:ext cx="36685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3D MODEL PROTOTYPE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FC9B80-9E52-4EE6-92C7-9C81EDE1B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538" y="6381090"/>
            <a:ext cx="141922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141E66-6011-4FF7-B51B-F58E96CBA73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591" y="7458146"/>
            <a:ext cx="2215991" cy="2215991"/>
          </a:xfrm>
          <a:prstGeom prst="rect">
            <a:avLst/>
          </a:prstGeom>
        </p:spPr>
      </p:pic>
      <p:sp>
        <p:nvSpPr>
          <p:cNvPr id="40" name="TextBox 8">
            <a:extLst>
              <a:ext uri="{FF2B5EF4-FFF2-40B4-BE49-F238E27FC236}">
                <a16:creationId xmlns:a16="http://schemas.microsoft.com/office/drawing/2014/main" id="{11FB31E1-4AA5-4EC8-AF2B-B014DFCD213C}"/>
              </a:ext>
            </a:extLst>
          </p:cNvPr>
          <p:cNvSpPr txBox="1"/>
          <p:nvPr/>
        </p:nvSpPr>
        <p:spPr>
          <a:xfrm>
            <a:off x="6230880" y="9925293"/>
            <a:ext cx="36685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BIG DATA</a:t>
            </a:r>
            <a:br>
              <a:rPr lang="en-US" sz="26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</a:br>
            <a:r>
              <a:rPr lang="en-US" sz="26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DATABASE</a:t>
            </a: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0A9FC0D1-F2F9-4864-8B6D-456744D91F9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90312" y="8423082"/>
            <a:ext cx="685495" cy="685495"/>
          </a:xfrm>
          <a:prstGeom prst="rect">
            <a:avLst/>
          </a:prstGeom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3B42C67E-938C-4E85-80FF-C2436AD6BAD6}"/>
              </a:ext>
            </a:extLst>
          </p:cNvPr>
          <p:cNvSpPr/>
          <p:nvPr/>
        </p:nvSpPr>
        <p:spPr>
          <a:xfrm rot="13885063">
            <a:off x="9124851" y="9931735"/>
            <a:ext cx="3844078" cy="1040614"/>
          </a:xfrm>
          <a:custGeom>
            <a:avLst/>
            <a:gdLst>
              <a:gd name="connsiteX0" fmla="*/ 0 w 4762500"/>
              <a:gd name="connsiteY0" fmla="*/ 2228850 h 2228850"/>
              <a:gd name="connsiteX1" fmla="*/ 1790700 w 4762500"/>
              <a:gd name="connsiteY1" fmla="*/ 609600 h 2228850"/>
              <a:gd name="connsiteX2" fmla="*/ 4762500 w 4762500"/>
              <a:gd name="connsiteY2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2228850">
                <a:moveTo>
                  <a:pt x="0" y="2228850"/>
                </a:moveTo>
                <a:cubicBezTo>
                  <a:pt x="498475" y="1604962"/>
                  <a:pt x="996950" y="981075"/>
                  <a:pt x="1790700" y="609600"/>
                </a:cubicBezTo>
                <a:cubicBezTo>
                  <a:pt x="2584450" y="238125"/>
                  <a:pt x="3673475" y="119062"/>
                  <a:pt x="4762500" y="0"/>
                </a:cubicBezTo>
              </a:path>
            </a:pathLst>
          </a:custGeom>
          <a:noFill/>
          <a:ln w="5715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62ED55F-05A3-40C4-939E-C15B8C33857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942" y="10512695"/>
            <a:ext cx="1117347" cy="1117347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4D3543ED-9981-42FF-A789-8F312C6B2A3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661" y="10541253"/>
            <a:ext cx="1117347" cy="1117347"/>
          </a:xfrm>
          <a:prstGeom prst="rect">
            <a:avLst/>
          </a:prstGeom>
        </p:spPr>
      </p:pic>
      <p:sp>
        <p:nvSpPr>
          <p:cNvPr id="53" name="TextBox 8">
            <a:extLst>
              <a:ext uri="{FF2B5EF4-FFF2-40B4-BE49-F238E27FC236}">
                <a16:creationId xmlns:a16="http://schemas.microsoft.com/office/drawing/2014/main" id="{E31ACFF4-19FF-487A-99EA-E2CAEE9BAEB5}"/>
              </a:ext>
            </a:extLst>
          </p:cNvPr>
          <p:cNvSpPr txBox="1"/>
          <p:nvPr/>
        </p:nvSpPr>
        <p:spPr>
          <a:xfrm>
            <a:off x="12652278" y="11912523"/>
            <a:ext cx="36685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AIR QUALITY</a:t>
            </a:r>
          </a:p>
          <a:p>
            <a:pPr algn="ctr"/>
            <a:r>
              <a:rPr lang="en-US" sz="26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SENSORS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2F4571D-0BED-4004-8497-8962264E2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49"/>
          <a:stretch/>
        </p:blipFill>
        <p:spPr bwMode="auto">
          <a:xfrm>
            <a:off x="13641307" y="8796685"/>
            <a:ext cx="1905000" cy="143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Forme libre : forme 54">
            <a:extLst>
              <a:ext uri="{FF2B5EF4-FFF2-40B4-BE49-F238E27FC236}">
                <a16:creationId xmlns:a16="http://schemas.microsoft.com/office/drawing/2014/main" id="{9995B4AE-FF69-499D-8CAD-36639EC926C3}"/>
              </a:ext>
            </a:extLst>
          </p:cNvPr>
          <p:cNvSpPr/>
          <p:nvPr/>
        </p:nvSpPr>
        <p:spPr>
          <a:xfrm rot="7890100" flipV="1">
            <a:off x="9328263" y="6891392"/>
            <a:ext cx="3101125" cy="1032396"/>
          </a:xfrm>
          <a:custGeom>
            <a:avLst/>
            <a:gdLst>
              <a:gd name="connsiteX0" fmla="*/ 0 w 4762500"/>
              <a:gd name="connsiteY0" fmla="*/ 2228850 h 2228850"/>
              <a:gd name="connsiteX1" fmla="*/ 1790700 w 4762500"/>
              <a:gd name="connsiteY1" fmla="*/ 609600 h 2228850"/>
              <a:gd name="connsiteX2" fmla="*/ 4762500 w 4762500"/>
              <a:gd name="connsiteY2" fmla="*/ 0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0" h="2228850">
                <a:moveTo>
                  <a:pt x="0" y="2228850"/>
                </a:moveTo>
                <a:cubicBezTo>
                  <a:pt x="498475" y="1604962"/>
                  <a:pt x="996950" y="981075"/>
                  <a:pt x="1790700" y="609600"/>
                </a:cubicBezTo>
                <a:cubicBezTo>
                  <a:pt x="2584450" y="238125"/>
                  <a:pt x="3673475" y="119062"/>
                  <a:pt x="4762500" y="0"/>
                </a:cubicBezTo>
              </a:path>
            </a:pathLst>
          </a:custGeom>
          <a:noFill/>
          <a:ln w="57150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B784C2E-C8A0-464A-A210-F616E83E3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2229" y="5074601"/>
            <a:ext cx="1419225" cy="48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E0C3AAD1-F594-457D-B6B6-2ADBCCEEE89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4542" y="5522656"/>
            <a:ext cx="1433529" cy="1433529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A0F5F33D-A87F-474F-89C1-125DC6089A4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4664" y="5545494"/>
            <a:ext cx="1433529" cy="1433529"/>
          </a:xfrm>
          <a:prstGeom prst="rect">
            <a:avLst/>
          </a:prstGeom>
        </p:spPr>
      </p:pic>
      <p:sp>
        <p:nvSpPr>
          <p:cNvPr id="60" name="TextBox 8">
            <a:extLst>
              <a:ext uri="{FF2B5EF4-FFF2-40B4-BE49-F238E27FC236}">
                <a16:creationId xmlns:a16="http://schemas.microsoft.com/office/drawing/2014/main" id="{A60C0329-740F-4656-8348-18420FF6262B}"/>
              </a:ext>
            </a:extLst>
          </p:cNvPr>
          <p:cNvSpPr txBox="1"/>
          <p:nvPr/>
        </p:nvSpPr>
        <p:spPr>
          <a:xfrm>
            <a:off x="11836030" y="7036724"/>
            <a:ext cx="539910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THERMAL CAM for</a:t>
            </a:r>
          </a:p>
          <a:p>
            <a:pPr algn="ctr"/>
            <a:r>
              <a:rPr lang="en-US" sz="26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VEHICLES COUNTING</a:t>
            </a:r>
          </a:p>
        </p:txBody>
      </p:sp>
      <p:pic>
        <p:nvPicPr>
          <p:cNvPr id="61" name="Image 60" descr="Une image contenant extérieur, signe, ciel, texte&#10;&#10;Description générée automatiquement">
            <a:extLst>
              <a:ext uri="{FF2B5EF4-FFF2-40B4-BE49-F238E27FC236}">
                <a16:creationId xmlns:a16="http://schemas.microsoft.com/office/drawing/2014/main" id="{4283353E-DC32-42B5-9E98-529B645D8226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0492" y="7696200"/>
            <a:ext cx="1631677" cy="1631677"/>
          </a:xfrm>
          <a:prstGeom prst="rect">
            <a:avLst/>
          </a:prstGeom>
        </p:spPr>
      </p:pic>
      <p:sp>
        <p:nvSpPr>
          <p:cNvPr id="63" name="TextBox 8">
            <a:extLst>
              <a:ext uri="{FF2B5EF4-FFF2-40B4-BE49-F238E27FC236}">
                <a16:creationId xmlns:a16="http://schemas.microsoft.com/office/drawing/2014/main" id="{9C88F911-8722-4E05-B673-8DD80964DF39}"/>
              </a:ext>
            </a:extLst>
          </p:cNvPr>
          <p:cNvSpPr txBox="1"/>
          <p:nvPr/>
        </p:nvSpPr>
        <p:spPr>
          <a:xfrm>
            <a:off x="17726026" y="9686674"/>
            <a:ext cx="53991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600" dirty="0">
                <a:solidFill>
                  <a:srgbClr val="29B9A8"/>
                </a:solidFill>
                <a:latin typeface="Montserrat Medium" charset="0"/>
                <a:ea typeface="Montserrat Medium" charset="0"/>
                <a:cs typeface="Montserrat Medium" charset="0"/>
              </a:rPr>
              <a:t>AUTONOMOUS CAMERA-BASED</a:t>
            </a:r>
          </a:p>
          <a:p>
            <a:pPr algn="ctr"/>
            <a:r>
              <a:rPr lang="en-US" sz="2800" spc="600" dirty="0">
                <a:solidFill>
                  <a:srgbClr val="29B9A8"/>
                </a:solidFill>
                <a:latin typeface="Montserrat Medium" charset="0"/>
                <a:ea typeface="Montserrat Medium" charset="0"/>
                <a:cs typeface="Montserrat Medium" charset="0"/>
              </a:rPr>
              <a:t>PEOPLE COUNTING</a:t>
            </a:r>
          </a:p>
          <a:p>
            <a:pPr algn="ctr"/>
            <a:r>
              <a:rPr lang="en-US" sz="2800" spc="600" dirty="0">
                <a:solidFill>
                  <a:srgbClr val="29B9A8"/>
                </a:solidFill>
                <a:latin typeface="Montserrat Medium" charset="0"/>
                <a:ea typeface="Montserrat Medium" charset="0"/>
                <a:cs typeface="Montserrat Medium" charset="0"/>
              </a:rPr>
              <a:t>SYSTEM</a:t>
            </a:r>
          </a:p>
        </p:txBody>
      </p:sp>
      <p:pic>
        <p:nvPicPr>
          <p:cNvPr id="67" name="Image 66" descr="Une image contenant objet&#10;&#10;Description générée automatiquement">
            <a:extLst>
              <a:ext uri="{FF2B5EF4-FFF2-40B4-BE49-F238E27FC236}">
                <a16:creationId xmlns:a16="http://schemas.microsoft.com/office/drawing/2014/main" id="{C1F64ACB-CE1B-403F-89C1-04D1582A7E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23"/>
          <a:stretch/>
        </p:blipFill>
        <p:spPr>
          <a:xfrm>
            <a:off x="18120832" y="7643812"/>
            <a:ext cx="2177988" cy="169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2120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2966249" y="11430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ANALYSE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371253" y="2697272"/>
            <a:ext cx="156523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ANALYSE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371255" y="223637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DEEP COUNTER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1330999" y="4036100"/>
            <a:ext cx="1104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ARCHITECTURE  et TECHNOLOGIES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7D59AADD-309F-4D70-84E6-E8779A844F9C}"/>
              </a:ext>
            </a:extLst>
          </p:cNvPr>
          <p:cNvSpPr txBox="1"/>
          <p:nvPr/>
        </p:nvSpPr>
        <p:spPr>
          <a:xfrm>
            <a:off x="13179425" y="6629400"/>
            <a:ext cx="1104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Comment faire voir un ordinateur 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Récupérer et utiliser le flux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Sur une workstation, à distance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138B841B-483C-41EA-8D57-C6C90F904E21}"/>
              </a:ext>
            </a:extLst>
          </p:cNvPr>
          <p:cNvSpPr txBox="1"/>
          <p:nvPr/>
        </p:nvSpPr>
        <p:spPr>
          <a:xfrm>
            <a:off x="2435224" y="5410200"/>
            <a:ext cx="6934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SYSTEME DE CAPTURE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1CB620D1-C9F1-459A-BF3B-4ECAF64F8161}"/>
              </a:ext>
            </a:extLst>
          </p:cNvPr>
          <p:cNvSpPr txBox="1"/>
          <p:nvPr/>
        </p:nvSpPr>
        <p:spPr>
          <a:xfrm>
            <a:off x="13179424" y="5410200"/>
            <a:ext cx="8000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panose="00000500000000000000" pitchFamily="2" charset="0"/>
                <a:ea typeface="Montserrat Medium" charset="0"/>
                <a:cs typeface="Montserrat Medium" charset="0"/>
              </a:rPr>
              <a:t>SYSTEME DE TRAITEMENT DES DONNEES 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4FE2E96E-97F1-470F-9641-41D92070FE4F}"/>
              </a:ext>
            </a:extLst>
          </p:cNvPr>
          <p:cNvSpPr txBox="1"/>
          <p:nvPr/>
        </p:nvSpPr>
        <p:spPr>
          <a:xfrm>
            <a:off x="2406178" y="6196905"/>
            <a:ext cx="1104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Flux video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Hardware bon </a:t>
            </a: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marché</a:t>
            </a:r>
            <a:r>
              <a: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 (RPI)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 travers un LAN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74C6D07-CAE7-46D4-B997-981BB76B6968}"/>
              </a:ext>
            </a:extLst>
          </p:cNvPr>
          <p:cNvCxnSpPr>
            <a:cxnSpLocks/>
          </p:cNvCxnSpPr>
          <p:nvPr/>
        </p:nvCxnSpPr>
        <p:spPr>
          <a:xfrm>
            <a:off x="12341225" y="5486400"/>
            <a:ext cx="0" cy="7162800"/>
          </a:xfrm>
          <a:prstGeom prst="line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149EA72A-3252-459C-81AE-EA17D6019B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8189926"/>
            <a:ext cx="10667997" cy="4375950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3036FD5-653F-42BA-B95E-93E036FB3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643"/>
          <a:stretch/>
        </p:blipFill>
        <p:spPr bwMode="auto">
          <a:xfrm>
            <a:off x="13397913" y="8534400"/>
            <a:ext cx="8925512" cy="393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28862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llipse 24">
            <a:extLst>
              <a:ext uri="{FF2B5EF4-FFF2-40B4-BE49-F238E27FC236}">
                <a16:creationId xmlns:a16="http://schemas.microsoft.com/office/drawing/2014/main" id="{338DE0D7-1520-463C-BFDE-6522A601F8C0}"/>
              </a:ext>
            </a:extLst>
          </p:cNvPr>
          <p:cNvSpPr/>
          <p:nvPr/>
        </p:nvSpPr>
        <p:spPr>
          <a:xfrm>
            <a:off x="4706711" y="11610315"/>
            <a:ext cx="1109436" cy="110943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2966249" y="11430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ANALYSE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371253" y="2697272"/>
            <a:ext cx="156523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ANALYSE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371255" y="223637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DEEP COUNTER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1579225" y="4048780"/>
            <a:ext cx="1104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LOGIQUE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E9B1C057-8572-4E43-8F68-43640E03E787}"/>
              </a:ext>
            </a:extLst>
          </p:cNvPr>
          <p:cNvSpPr txBox="1"/>
          <p:nvPr/>
        </p:nvSpPr>
        <p:spPr>
          <a:xfrm>
            <a:off x="2371253" y="5026627"/>
            <a:ext cx="21487025" cy="665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fr-CH" sz="2800" b="1" spc="6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  <a:sym typeface="Wingdings" panose="05000000000000000000" pitchFamily="2" charset="2"/>
              </a:rPr>
              <a:t>1 ~ </a:t>
            </a:r>
            <a:r>
              <a:rPr lang="fr-CH" sz="2800" b="1" spc="6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Détection de personnes </a:t>
            </a:r>
            <a:r>
              <a:rPr lang="fr-CH" sz="2800" spc="60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: Object Detection avec des modèles pré-entrainés</a:t>
            </a:r>
            <a:endParaRPr lang="fr-CH" sz="2800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5C83D7F-813F-482E-B493-0429B77CFA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0" t="12624" r="12440" b="11923"/>
          <a:stretch/>
        </p:blipFill>
        <p:spPr>
          <a:xfrm>
            <a:off x="3670372" y="8107793"/>
            <a:ext cx="3251489" cy="339049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DF36744-11A6-4B07-A37D-A2FE1E9848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980" y="8774543"/>
            <a:ext cx="1941683" cy="194168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C3A7474-555F-4671-B92B-A4169E7E787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26" y="9081696"/>
            <a:ext cx="1104249" cy="110424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1DB881F-997C-43F8-A091-CADCD8C44B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736" y="7819043"/>
            <a:ext cx="3251489" cy="325148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0BA53E4-4829-4C49-A584-B822C2C941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386" y="9030069"/>
            <a:ext cx="1104249" cy="110424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606B1713-0DA5-43E0-8872-B42D251CCFC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425" y="7764483"/>
            <a:ext cx="4073458" cy="407345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D29D41C-A4A9-45C5-9479-915E1000DFBF}"/>
              </a:ext>
            </a:extLst>
          </p:cNvPr>
          <p:cNvSpPr/>
          <p:nvPr/>
        </p:nvSpPr>
        <p:spPr>
          <a:xfrm>
            <a:off x="5087801" y="11838663"/>
            <a:ext cx="429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600" dirty="0">
                <a:solidFill>
                  <a:schemeClr val="tx2"/>
                </a:solidFill>
                <a:latin typeface="Montserrat Medium" charset="0"/>
              </a:rPr>
              <a:t>1</a:t>
            </a:r>
            <a:endParaRPr lang="fr-CH" b="1" dirty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6EEB327B-4285-4D51-B610-187A8A4B6ECC}"/>
              </a:ext>
            </a:extLst>
          </p:cNvPr>
          <p:cNvSpPr/>
          <p:nvPr/>
        </p:nvSpPr>
        <p:spPr>
          <a:xfrm>
            <a:off x="11669939" y="11519996"/>
            <a:ext cx="1109436" cy="110943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08F5E7-4DBC-4952-B546-05B4D03E99AA}"/>
              </a:ext>
            </a:extLst>
          </p:cNvPr>
          <p:cNvSpPr/>
          <p:nvPr/>
        </p:nvSpPr>
        <p:spPr>
          <a:xfrm>
            <a:off x="12000683" y="11748344"/>
            <a:ext cx="521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pc="600" dirty="0">
                <a:solidFill>
                  <a:schemeClr val="tx2"/>
                </a:solidFill>
                <a:latin typeface="Montserrat Medium" charset="0"/>
              </a:rPr>
              <a:t>2</a:t>
            </a:r>
            <a:endParaRPr lang="fr-CH" b="1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8A589EB-81C5-4499-B141-0CCEBD405B52}"/>
              </a:ext>
            </a:extLst>
          </p:cNvPr>
          <p:cNvSpPr/>
          <p:nvPr/>
        </p:nvSpPr>
        <p:spPr>
          <a:xfrm>
            <a:off x="18894425" y="11498678"/>
            <a:ext cx="1109436" cy="1109436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EAA3565-CFA1-4D35-8EBE-3E4097A5D432}"/>
              </a:ext>
            </a:extLst>
          </p:cNvPr>
          <p:cNvSpPr/>
          <p:nvPr/>
        </p:nvSpPr>
        <p:spPr>
          <a:xfrm>
            <a:off x="19261001" y="11727026"/>
            <a:ext cx="450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b="1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D5BAD3-F8BC-4F6A-AED4-2A845170CE34}"/>
              </a:ext>
            </a:extLst>
          </p:cNvPr>
          <p:cNvSpPr/>
          <p:nvPr/>
        </p:nvSpPr>
        <p:spPr>
          <a:xfrm>
            <a:off x="2371253" y="5678754"/>
            <a:ext cx="19418772" cy="665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fr-CH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  <a:sym typeface="Wingdings" panose="05000000000000000000" pitchFamily="2" charset="2"/>
              </a:rPr>
              <a:t>2 ~ </a:t>
            </a:r>
            <a:r>
              <a:rPr lang="fr-CH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Suivi de personnes </a:t>
            </a: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: Algorithme de tracking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E33327-ADA0-49F1-8A59-A2974C5E289C}"/>
              </a:ext>
            </a:extLst>
          </p:cNvPr>
          <p:cNvSpPr/>
          <p:nvPr/>
        </p:nvSpPr>
        <p:spPr>
          <a:xfrm>
            <a:off x="2371253" y="6344577"/>
            <a:ext cx="18057812" cy="665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fr-CH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3 ~ Comptage des personnes </a:t>
            </a: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: Basée sur leur position dans le cadre</a:t>
            </a:r>
          </a:p>
        </p:txBody>
      </p:sp>
    </p:spTree>
    <p:extLst>
      <p:ext uri="{BB962C8B-B14F-4D97-AF65-F5344CB8AC3E}">
        <p14:creationId xmlns:p14="http://schemas.microsoft.com/office/powerpoint/2010/main" val="391073312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 animBg="1"/>
      <p:bldP spid="31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2966249" y="11430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ANALYSE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371253" y="2697272"/>
            <a:ext cx="156523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ANALYSE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2371255" y="2236374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DEEP COUNTER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1330999" y="4048780"/>
            <a:ext cx="1104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COMPUTER VISION et OBJECT DETECTION 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ECEB92F-32C7-4A49-9BDA-6F432767D062}"/>
              </a:ext>
            </a:extLst>
          </p:cNvPr>
          <p:cNvSpPr txBox="1"/>
          <p:nvPr/>
        </p:nvSpPr>
        <p:spPr>
          <a:xfrm>
            <a:off x="2371255" y="4703462"/>
            <a:ext cx="214870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Tâches de CV et DL demandent beaucoup de ressources CPU/GPU</a:t>
            </a:r>
          </a:p>
          <a:p>
            <a:pPr marL="0" lvl="1"/>
            <a:endParaRPr lang="fr-CH" sz="2800" b="1" spc="6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marL="0" lvl="1">
              <a:lnSpc>
                <a:spcPct val="150000"/>
              </a:lnSpc>
            </a:pPr>
            <a:r>
              <a:rPr lang="fr-CH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CONTRAINTES</a:t>
            </a:r>
          </a:p>
          <a:p>
            <a:pPr marL="1371417" lvl="2" indent="-45720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Doit s’exécuter en temps réel</a:t>
            </a:r>
          </a:p>
          <a:p>
            <a:pPr marL="1371417" lvl="2" indent="-457200">
              <a:buFont typeface="Wingdings" panose="05000000000000000000" pitchFamily="2" charset="2"/>
              <a:buChar char="à"/>
            </a:pPr>
            <a:r>
              <a:rPr lang="fr-CH" sz="28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Doit fournir une bonne fiabilité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DD7FCAA-AF39-4224-B476-AEF58CC6C8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44"/>
          <a:stretch/>
        </p:blipFill>
        <p:spPr>
          <a:xfrm>
            <a:off x="12036425" y="5997314"/>
            <a:ext cx="364391" cy="16226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9A5BAB-3259-4817-93C8-A85A93EBF2F4}"/>
              </a:ext>
            </a:extLst>
          </p:cNvPr>
          <p:cNvSpPr/>
          <p:nvPr/>
        </p:nvSpPr>
        <p:spPr>
          <a:xfrm>
            <a:off x="12675821" y="6558707"/>
            <a:ext cx="4543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H" sz="24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CONTRADICTOIRE !</a:t>
            </a:r>
            <a:endParaRPr lang="fr-CH" sz="24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F50740-3424-4C59-A78F-59D78D531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2002" y="7355983"/>
            <a:ext cx="7803216" cy="464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DC3356F-EF5D-4885-904A-ADAC9279A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7625" y="8478257"/>
            <a:ext cx="9060438" cy="29950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1F11F9-2BBB-49B0-B581-B687464CDF73}"/>
              </a:ext>
            </a:extLst>
          </p:cNvPr>
          <p:cNvSpPr/>
          <p:nvPr/>
        </p:nvSpPr>
        <p:spPr>
          <a:xfrm>
            <a:off x="5194579" y="11774269"/>
            <a:ext cx="47679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SSD </a:t>
            </a:r>
            <a:r>
              <a:rPr lang="fr-CH" sz="2800" spc="600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(</a:t>
            </a:r>
            <a:r>
              <a:rPr lang="fr-CH" sz="2800" dirty="0">
                <a:solidFill>
                  <a:schemeClr val="accent1"/>
                </a:solidFill>
              </a:rPr>
              <a:t>arXiv:1512.02325</a:t>
            </a:r>
            <a:r>
              <a:rPr lang="fr-CH" sz="2800" spc="600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) </a:t>
            </a:r>
            <a:endParaRPr lang="fr-CH" sz="2800" dirty="0">
              <a:solidFill>
                <a:schemeClr val="accent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AEABF0-4E61-45EF-A0B1-D8D624ECE28C}"/>
              </a:ext>
            </a:extLst>
          </p:cNvPr>
          <p:cNvSpPr/>
          <p:nvPr/>
        </p:nvSpPr>
        <p:spPr>
          <a:xfrm>
            <a:off x="15173207" y="12195101"/>
            <a:ext cx="67520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YOLO </a:t>
            </a:r>
            <a:r>
              <a:rPr lang="fr-CH" sz="2800" spc="600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(</a:t>
            </a:r>
            <a:r>
              <a:rPr lang="fr-CH" sz="2800" dirty="0">
                <a:solidFill>
                  <a:schemeClr val="accent1"/>
                </a:solidFill>
              </a:rPr>
              <a:t>arXiv:1506.02640v5</a:t>
            </a:r>
            <a:r>
              <a:rPr lang="fr-CH" sz="2800" spc="600" dirty="0">
                <a:solidFill>
                  <a:schemeClr val="accent1"/>
                </a:solidFill>
                <a:latin typeface="Montserrat" charset="0"/>
                <a:ea typeface="Montserrat" charset="0"/>
                <a:cs typeface="Montserrat" charset="0"/>
              </a:rPr>
              <a:t>) </a:t>
            </a:r>
            <a:endParaRPr lang="fr-CH" sz="2800" dirty="0">
              <a:solidFill>
                <a:schemeClr val="accent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67AAE63-F74A-474A-BEC6-34491F5B28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245" y="5991352"/>
            <a:ext cx="11696290" cy="657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1BDF85F-782A-4F85-812B-9163BF8A2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0622" y="6779338"/>
            <a:ext cx="11358660" cy="464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7825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7">
            <a:extLst>
              <a:ext uri="{FF2B5EF4-FFF2-40B4-BE49-F238E27FC236}">
                <a16:creationId xmlns:a16="http://schemas.microsoft.com/office/drawing/2014/main" id="{247FEF5C-F9C7-4DFF-B483-E8D00CA21A64}"/>
              </a:ext>
            </a:extLst>
          </p:cNvPr>
          <p:cNvSpPr txBox="1"/>
          <p:nvPr/>
        </p:nvSpPr>
        <p:spPr>
          <a:xfrm>
            <a:off x="3519275" y="1143000"/>
            <a:ext cx="214870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b="1" dirty="0">
                <a:solidFill>
                  <a:srgbClr val="F4F4F4"/>
                </a:solidFill>
                <a:latin typeface="Montserrat" charset="0"/>
                <a:ea typeface="Montserrat" charset="0"/>
                <a:cs typeface="Montserrat" charset="0"/>
              </a:rPr>
              <a:t>REALISATION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192C136D-24C8-41C1-9CBF-02642AB0B982}"/>
              </a:ext>
            </a:extLst>
          </p:cNvPr>
          <p:cNvSpPr txBox="1"/>
          <p:nvPr/>
        </p:nvSpPr>
        <p:spPr>
          <a:xfrm>
            <a:off x="2924279" y="2697272"/>
            <a:ext cx="156523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REALISATION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2AD0B487-4377-41B1-A26B-AFF2018B3F83}"/>
              </a:ext>
            </a:extLst>
          </p:cNvPr>
          <p:cNvSpPr txBox="1"/>
          <p:nvPr/>
        </p:nvSpPr>
        <p:spPr>
          <a:xfrm>
            <a:off x="3057631" y="2281535"/>
            <a:ext cx="7511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pc="600" dirty="0">
                <a:solidFill>
                  <a:schemeClr val="tx2"/>
                </a:solidFill>
                <a:latin typeface="Montserrat Medium" charset="0"/>
                <a:ea typeface="Montserrat Medium" charset="0"/>
                <a:cs typeface="Montserrat Medium" charset="0"/>
              </a:rPr>
              <a:t>DEEP COUNTER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46D6202-4575-46A7-82C9-69D7C8245F76}"/>
              </a:ext>
            </a:extLst>
          </p:cNvPr>
          <p:cNvSpPr txBox="1"/>
          <p:nvPr/>
        </p:nvSpPr>
        <p:spPr>
          <a:xfrm>
            <a:off x="15617825" y="4010586"/>
            <a:ext cx="1158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ENVIRONNEMENT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EB9AE1-1445-4B95-B149-9C597C59258B}"/>
              </a:ext>
            </a:extLst>
          </p:cNvPr>
          <p:cNvSpPr/>
          <p:nvPr/>
        </p:nvSpPr>
        <p:spPr>
          <a:xfrm>
            <a:off x="12341225" y="10379139"/>
            <a:ext cx="9756348" cy="224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Librairie Python de Computer Vision</a:t>
            </a:r>
          </a:p>
          <a:p>
            <a:pPr algn="ctr">
              <a:lnSpc>
                <a:spcPct val="150000"/>
              </a:lnSpc>
            </a:pPr>
            <a:r>
              <a:rPr lang="fr-FR" sz="24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Polyvalente, possède tous les outils pour faire la capture, la détection, le tracking et le comptage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1541A3-DE50-49B9-8390-4ED43FC560EC}"/>
              </a:ext>
            </a:extLst>
          </p:cNvPr>
          <p:cNvSpPr/>
          <p:nvPr/>
        </p:nvSpPr>
        <p:spPr>
          <a:xfrm>
            <a:off x="2050090" y="10381168"/>
            <a:ext cx="9195227" cy="224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Environnement de développement</a:t>
            </a:r>
          </a:p>
          <a:p>
            <a:pPr algn="ctr">
              <a:lnSpc>
                <a:spcPct val="150000"/>
              </a:lnSpc>
            </a:pPr>
            <a:r>
              <a:rPr lang="fr-FR" sz="2400" spc="6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Python interactif, contient les dépendances de base pour les projets de Data Science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0437D5-4B25-4984-BB0F-E5FACC07B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9225" y="5852736"/>
            <a:ext cx="3352800" cy="41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1186D78-3E93-4E52-9443-5208352E1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443" y="5642499"/>
            <a:ext cx="3556966" cy="412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315351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Default Theme">
  <a:themeElements>
    <a:clrScheme name="Simple GP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8FA2AA"/>
      </a:accent2>
      <a:accent3>
        <a:srgbClr val="545557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47006</TotalTime>
  <Words>733</Words>
  <Application>Microsoft Office PowerPoint</Application>
  <PresentationFormat>Personnalisé</PresentationFormat>
  <Paragraphs>199</Paragraphs>
  <Slides>21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0" baseType="lpstr">
      <vt:lpstr>Arial</vt:lpstr>
      <vt:lpstr>Calibri Light</vt:lpstr>
      <vt:lpstr>Lato Light</vt:lpstr>
      <vt:lpstr>Montserrat</vt:lpstr>
      <vt:lpstr>Montserrat Hairline</vt:lpstr>
      <vt:lpstr>Montserrat Light</vt:lpstr>
      <vt:lpstr>Montserrat Medium</vt:lpstr>
      <vt:lpstr>Wingdings</vt:lpstr>
      <vt:lpstr>Default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>Awesome PPT</Manager>
  <Company>Awesome PPT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Awesome PPT</dc:title>
  <dc:subject>Awesome PPT</dc:subject>
  <dc:creator>Awesome PPT</dc:creator>
  <cp:keywords>Awesome PPT</cp:keywords>
  <dc:description>Awesome PPT</dc:description>
  <cp:lastModifiedBy>Patrick Audriaz</cp:lastModifiedBy>
  <cp:revision>6463</cp:revision>
  <dcterms:created xsi:type="dcterms:W3CDTF">2014-11-12T21:47:38Z</dcterms:created>
  <dcterms:modified xsi:type="dcterms:W3CDTF">2019-09-03T09:41:04Z</dcterms:modified>
  <cp:category>Awesome PPT</cp:category>
</cp:coreProperties>
</file>